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0" r:id="rId2"/>
    <p:sldId id="263" r:id="rId3"/>
    <p:sldId id="272" r:id="rId4"/>
    <p:sldId id="630" r:id="rId5"/>
    <p:sldId id="665" r:id="rId6"/>
    <p:sldId id="723" r:id="rId7"/>
    <p:sldId id="724" r:id="rId8"/>
    <p:sldId id="725" r:id="rId9"/>
    <p:sldId id="727" r:id="rId10"/>
    <p:sldId id="726" r:id="rId11"/>
    <p:sldId id="728" r:id="rId12"/>
    <p:sldId id="729" r:id="rId13"/>
    <p:sldId id="730" r:id="rId14"/>
    <p:sldId id="731" r:id="rId15"/>
    <p:sldId id="732" r:id="rId16"/>
    <p:sldId id="733" r:id="rId17"/>
    <p:sldId id="734" r:id="rId18"/>
    <p:sldId id="666" r:id="rId19"/>
    <p:sldId id="735" r:id="rId20"/>
    <p:sldId id="632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97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Funeral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11"/>
          <p:cNvSpPr/>
          <p:nvPr/>
        </p:nvSpPr>
        <p:spPr>
          <a:xfrm>
            <a:off x="334734" y="1369597"/>
            <a:ext cx="8645979" cy="3970318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800" dirty="0">
                <a:solidFill>
                  <a:srgbClr val="FF0000"/>
                </a:solidFill>
              </a:rPr>
              <a:t>Gênesis 3:19 </a:t>
            </a:r>
            <a:endParaRPr lang="pt-BR" sz="2800" dirty="0" smtClean="0">
              <a:solidFill>
                <a:srgbClr val="FF0000"/>
              </a:solidFill>
            </a:endParaRPr>
          </a:p>
          <a:p>
            <a:pPr lvl="0"/>
            <a:r>
              <a:rPr lang="pt-BR" sz="2800" dirty="0" smtClean="0"/>
              <a:t>Deus </a:t>
            </a:r>
            <a:r>
              <a:rPr lang="pt-BR" sz="2800" dirty="0"/>
              <a:t>declarou a Adão: “</a:t>
            </a:r>
            <a:r>
              <a:rPr lang="pt-BR" sz="2800" b="1" dirty="0"/>
              <a:t>No suor do seu rosto, </a:t>
            </a:r>
            <a:r>
              <a:rPr lang="pt-BR" sz="2800" b="1" dirty="0" smtClean="0"/>
              <a:t>comerás </a:t>
            </a:r>
            <a:r>
              <a:rPr lang="pt-BR" sz="2800" b="1" dirty="0"/>
              <a:t>o teu pão, até que tornes a terra; porque dela foste tomado, porque és pó, e em pó te tornarás</a:t>
            </a:r>
            <a:r>
              <a:rPr lang="pt-BR" sz="2800" dirty="0"/>
              <a:t>” </a:t>
            </a:r>
            <a:endParaRPr lang="pt-BR" sz="2800" dirty="0" smtClean="0"/>
          </a:p>
          <a:p>
            <a:pPr lvl="0"/>
            <a:endParaRPr lang="pt-BR" sz="2800" dirty="0"/>
          </a:p>
          <a:p>
            <a:pPr lvl="0"/>
            <a:r>
              <a:rPr lang="pt-BR" sz="2800" dirty="0" err="1" smtClean="0">
                <a:solidFill>
                  <a:srgbClr val="FF0000"/>
                </a:solidFill>
              </a:rPr>
              <a:t>Ap</a:t>
            </a:r>
            <a:r>
              <a:rPr lang="pt-BR" sz="2800" dirty="0" smtClean="0">
                <a:solidFill>
                  <a:srgbClr val="FF0000"/>
                </a:solidFill>
              </a:rPr>
              <a:t> </a:t>
            </a:r>
            <a:r>
              <a:rPr lang="pt-BR" sz="2800" dirty="0">
                <a:solidFill>
                  <a:srgbClr val="FF0000"/>
                </a:solidFill>
              </a:rPr>
              <a:t>20:14  </a:t>
            </a:r>
            <a:endParaRPr lang="pt-BR" sz="2800" dirty="0" smtClean="0">
              <a:solidFill>
                <a:srgbClr val="FF0000"/>
              </a:solidFill>
            </a:endParaRPr>
          </a:p>
          <a:p>
            <a:pPr lvl="0"/>
            <a:r>
              <a:rPr lang="pt-BR" sz="2800" dirty="0" smtClean="0"/>
              <a:t>E </a:t>
            </a:r>
            <a:r>
              <a:rPr lang="pt-BR" sz="2800" dirty="0"/>
              <a:t>a </a:t>
            </a:r>
            <a:r>
              <a:rPr lang="pt-BR" sz="2800" b="1" dirty="0"/>
              <a:t>morte</a:t>
            </a:r>
            <a:r>
              <a:rPr lang="pt-BR" sz="2800" dirty="0"/>
              <a:t> e o </a:t>
            </a:r>
            <a:r>
              <a:rPr lang="pt-BR" sz="2800" dirty="0" err="1"/>
              <a:t>hades</a:t>
            </a:r>
            <a:r>
              <a:rPr lang="pt-BR" sz="2800" dirty="0"/>
              <a:t> foram lançados no lago de fogo. Esta é a segunda morte, o lago de fogo. </a:t>
            </a:r>
          </a:p>
          <a:p>
            <a:pPr lvl="0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55576" y="1220327"/>
            <a:ext cx="8890020" cy="1292662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600" dirty="0" smtClean="0"/>
              <a:t>Deus fez uma aliança com os homens. Esta aliança sempre foi e será representada por uma comunidade, um povo, nunca por homens isolados. </a:t>
            </a:r>
          </a:p>
        </p:txBody>
      </p:sp>
      <p:sp>
        <p:nvSpPr>
          <p:cNvPr id="9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55575" y="2651150"/>
            <a:ext cx="8671163" cy="3293209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600" dirty="0" smtClean="0"/>
              <a:t>O objetivo de Deus é que este povo o conheça, o tema e o torne conhecido através 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600" dirty="0" smtClean="0">
                <a:solidFill>
                  <a:srgbClr val="0070C0"/>
                </a:solidFill>
              </a:rPr>
              <a:t> seus ritos,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600" dirty="0" smtClean="0">
                <a:solidFill>
                  <a:srgbClr val="0070C0"/>
                </a:solidFill>
              </a:rPr>
              <a:t>ética,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600" dirty="0" smtClean="0">
                <a:solidFill>
                  <a:srgbClr val="0070C0"/>
                </a:solidFill>
              </a:rPr>
              <a:t>vida social,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600" dirty="0" smtClean="0">
                <a:solidFill>
                  <a:srgbClr val="0070C0"/>
                </a:solidFill>
              </a:rPr>
              <a:t>vida espiritual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600" dirty="0" smtClean="0">
                <a:solidFill>
                  <a:srgbClr val="0070C0"/>
                </a:solidFill>
              </a:rPr>
              <a:t>política (educação),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600" dirty="0" smtClean="0">
                <a:solidFill>
                  <a:srgbClr val="0070C0"/>
                </a:solidFill>
              </a:rPr>
              <a:t>moralidade</a:t>
            </a:r>
          </a:p>
        </p:txBody>
      </p:sp>
      <p:pic>
        <p:nvPicPr>
          <p:cNvPr id="11" name="Picture 8" descr="http://www.colegiomaricel.com.br/jpg/be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865" y="3815763"/>
            <a:ext cx="1683608" cy="168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rquivoufo.com.br/wp-content/uploads/2013/11/cemiterio_thum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19" y="3711697"/>
            <a:ext cx="2473145" cy="18103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ta para a direita listrada 2"/>
          <p:cNvSpPr/>
          <p:nvPr/>
        </p:nvSpPr>
        <p:spPr>
          <a:xfrm>
            <a:off x="5499279" y="4297754"/>
            <a:ext cx="836840" cy="454550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a) Práticas Rituais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33120" y="2274838"/>
            <a:ext cx="80577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dirty="0"/>
              <a:t>A Bíblia oferece poucos recursos para o ritual fúnebre, </a:t>
            </a:r>
            <a:r>
              <a:rPr lang="pt-BR" sz="3200" dirty="0" smtClean="0"/>
              <a:t>porém</a:t>
            </a:r>
            <a:r>
              <a:rPr lang="pt-BR" sz="3200" dirty="0"/>
              <a:t>, </a:t>
            </a:r>
            <a:r>
              <a:rPr lang="pt-BR" sz="3200" dirty="0" smtClean="0"/>
              <a:t>entende </a:t>
            </a:r>
            <a:r>
              <a:rPr lang="pt-BR" sz="3200" dirty="0"/>
              <a:t>que sepultar os mortos, é um dever santo </a:t>
            </a:r>
            <a:r>
              <a:rPr lang="pt-BR" sz="3200" dirty="0">
                <a:solidFill>
                  <a:srgbClr val="FF0000"/>
                </a:solidFill>
              </a:rPr>
              <a:t>(2Sm 21.12ss.; 1Rs 13.29s). </a:t>
            </a:r>
          </a:p>
        </p:txBody>
      </p:sp>
    </p:spTree>
    <p:extLst>
      <p:ext uri="{BB962C8B-B14F-4D97-AF65-F5344CB8AC3E}">
        <p14:creationId xmlns:p14="http://schemas.microsoft.com/office/powerpoint/2010/main" val="15122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a) Práticas Rituais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33119" y="2129875"/>
            <a:ext cx="805778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dirty="0" smtClean="0"/>
              <a:t>• Os mortos eram levados em esquifes, em cortejos, </a:t>
            </a:r>
          </a:p>
          <a:p>
            <a:pPr lvl="0"/>
            <a:r>
              <a:rPr lang="pt-BR" sz="2600" dirty="0">
                <a:solidFill>
                  <a:srgbClr val="FF0000"/>
                </a:solidFill>
              </a:rPr>
              <a:t> </a:t>
            </a:r>
            <a:r>
              <a:rPr lang="pt-BR" sz="2600" dirty="0" smtClean="0">
                <a:solidFill>
                  <a:srgbClr val="FF0000"/>
                </a:solidFill>
              </a:rPr>
              <a:t>   (</a:t>
            </a:r>
            <a:r>
              <a:rPr lang="pt-BR" sz="2600" dirty="0" err="1" smtClean="0">
                <a:solidFill>
                  <a:srgbClr val="FF0000"/>
                </a:solidFill>
              </a:rPr>
              <a:t>Lc</a:t>
            </a:r>
            <a:r>
              <a:rPr lang="pt-BR" sz="2600" dirty="0" smtClean="0">
                <a:solidFill>
                  <a:srgbClr val="FF0000"/>
                </a:solidFill>
              </a:rPr>
              <a:t> 7.12 e 2Sm 3.31; 2Rs 13.21).</a:t>
            </a:r>
          </a:p>
          <a:p>
            <a:pPr lvl="0"/>
            <a:r>
              <a:rPr lang="pt-BR" sz="2600" dirty="0" smtClean="0"/>
              <a:t>• Os cortejos eram acompanhados por crianças               </a:t>
            </a:r>
            <a:r>
              <a:rPr lang="pt-BR" sz="2600" dirty="0" smtClean="0">
                <a:solidFill>
                  <a:srgbClr val="FF0000"/>
                </a:solidFill>
              </a:rPr>
              <a:t>(</a:t>
            </a:r>
            <a:r>
              <a:rPr lang="pt-BR" sz="2600" dirty="0" err="1" smtClean="0">
                <a:solidFill>
                  <a:srgbClr val="FF0000"/>
                </a:solidFill>
              </a:rPr>
              <a:t>Gn</a:t>
            </a:r>
            <a:r>
              <a:rPr lang="pt-BR" sz="2600" dirty="0" smtClean="0">
                <a:solidFill>
                  <a:srgbClr val="FF0000"/>
                </a:solidFill>
              </a:rPr>
              <a:t> 25.9,39)</a:t>
            </a:r>
            <a:r>
              <a:rPr lang="pt-BR" sz="2600" dirty="0" smtClean="0"/>
              <a:t>, parentes </a:t>
            </a:r>
            <a:r>
              <a:rPr lang="pt-BR" sz="2600" dirty="0" smtClean="0">
                <a:solidFill>
                  <a:srgbClr val="FF0000"/>
                </a:solidFill>
              </a:rPr>
              <a:t>(</a:t>
            </a:r>
            <a:r>
              <a:rPr lang="pt-BR" sz="2600" dirty="0" err="1" smtClean="0">
                <a:solidFill>
                  <a:srgbClr val="FF0000"/>
                </a:solidFill>
              </a:rPr>
              <a:t>Jz</a:t>
            </a:r>
            <a:r>
              <a:rPr lang="pt-BR" sz="2600" dirty="0" smtClean="0">
                <a:solidFill>
                  <a:srgbClr val="FF0000"/>
                </a:solidFill>
              </a:rPr>
              <a:t> 16.31)</a:t>
            </a:r>
            <a:r>
              <a:rPr lang="pt-BR" sz="2600" dirty="0" smtClean="0"/>
              <a:t>, amigos </a:t>
            </a:r>
            <a:r>
              <a:rPr lang="pt-BR" sz="2600" dirty="0" smtClean="0">
                <a:solidFill>
                  <a:srgbClr val="FF0000"/>
                </a:solidFill>
              </a:rPr>
              <a:t>(1Rs 13.29s.)</a:t>
            </a:r>
            <a:r>
              <a:rPr lang="pt-BR" sz="2600" dirty="0" smtClean="0"/>
              <a:t> e escravos </a:t>
            </a:r>
            <a:r>
              <a:rPr lang="pt-BR" sz="2600" dirty="0" smtClean="0">
                <a:solidFill>
                  <a:srgbClr val="FF0000"/>
                </a:solidFill>
              </a:rPr>
              <a:t>(2Rs 23.30)</a:t>
            </a:r>
            <a:r>
              <a:rPr lang="pt-BR" sz="2600" dirty="0" smtClean="0"/>
              <a:t>.  </a:t>
            </a:r>
          </a:p>
          <a:p>
            <a:pPr lvl="0"/>
            <a:r>
              <a:rPr lang="pt-BR" sz="2600" dirty="0" smtClean="0"/>
              <a:t>• Os mortos eram envoltos em panos, com um véu no rosto, como Lázaro </a:t>
            </a:r>
            <a:r>
              <a:rPr lang="pt-BR" sz="2600" dirty="0" smtClean="0">
                <a:solidFill>
                  <a:srgbClr val="FF0000"/>
                </a:solidFill>
              </a:rPr>
              <a:t>(</a:t>
            </a:r>
            <a:r>
              <a:rPr lang="pt-BR" sz="2600" dirty="0" err="1" smtClean="0">
                <a:solidFill>
                  <a:srgbClr val="FF0000"/>
                </a:solidFill>
              </a:rPr>
              <a:t>Jo</a:t>
            </a:r>
            <a:r>
              <a:rPr lang="pt-BR" sz="2600" dirty="0" smtClean="0">
                <a:solidFill>
                  <a:srgbClr val="FF0000"/>
                </a:solidFill>
              </a:rPr>
              <a:t> 11.14)</a:t>
            </a:r>
            <a:r>
              <a:rPr lang="pt-BR" sz="2600" dirty="0" smtClean="0"/>
              <a:t>,.</a:t>
            </a:r>
          </a:p>
          <a:p>
            <a:pPr lvl="0"/>
            <a:r>
              <a:rPr lang="pt-BR" sz="2600" dirty="0" smtClean="0"/>
              <a:t>• Os sepultamentos ocorriam no próprio dia do óbito. Pessoas choravam a perda, assim como no falecimento da filha de Jairo </a:t>
            </a:r>
            <a:r>
              <a:rPr lang="pt-BR" sz="2600" dirty="0" smtClean="0">
                <a:solidFill>
                  <a:srgbClr val="FF0000"/>
                </a:solidFill>
              </a:rPr>
              <a:t>(Mc 5.38). </a:t>
            </a:r>
            <a:endParaRPr lang="pt-BR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3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b) As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ações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das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pessoas diante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da morte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na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Bíblia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1856586"/>
            <a:ext cx="9144000" cy="48017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A dor se expressava </a:t>
            </a:r>
            <a:r>
              <a:rPr lang="pt-BR" sz="2600" dirty="0">
                <a:solidFill>
                  <a:srgbClr val="000000"/>
                </a:solidFill>
                <a:ea typeface="Times New Roman"/>
                <a:cs typeface="Times New Roman"/>
              </a:rPr>
              <a:t>p</a:t>
            </a: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or gestos, como: </a:t>
            </a:r>
            <a:endParaRPr lang="pt-BR" sz="2600" dirty="0"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pôr as mãos sobre a cabeça (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2Sm 13.19; Jr 2.37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 </a:t>
            </a:r>
            <a:endParaRPr lang="pt-BR" sz="2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rasgar as vestes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pt-BR" sz="2600" dirty="0" err="1">
                <a:solidFill>
                  <a:srgbClr val="FF0000"/>
                </a:solidFill>
                <a:ea typeface="Times New Roman"/>
                <a:cs typeface="Times New Roman"/>
              </a:rPr>
              <a:t>Gn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 37.34; Jó 1.20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pt-BR" sz="2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vestir-se de panos de saco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(2Rs 6.20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pt-BR" sz="2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colocar terra sobre a cabeça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pt-BR" sz="2600" dirty="0" err="1">
                <a:solidFill>
                  <a:srgbClr val="FF0000"/>
                </a:solidFill>
                <a:ea typeface="Times New Roman"/>
                <a:cs typeface="Times New Roman"/>
              </a:rPr>
              <a:t>Js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 7.6; Jó 2.12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 </a:t>
            </a:r>
            <a:endParaRPr lang="pt-BR" sz="2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rolar a cabeça (ou o corpo) no pó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(Jó 16.15; </a:t>
            </a:r>
            <a:r>
              <a:rPr lang="pt-BR" sz="2600" dirty="0" err="1">
                <a:solidFill>
                  <a:srgbClr val="FF0000"/>
                </a:solidFill>
                <a:ea typeface="Times New Roman"/>
                <a:cs typeface="Times New Roman"/>
              </a:rPr>
              <a:t>Mq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 1.10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r>
              <a:rPr lang="pt-BR" sz="2600" dirty="0" smtClean="0">
                <a:solidFill>
                  <a:srgbClr val="444444"/>
                </a:solidFill>
                <a:ea typeface="Times New Roman"/>
                <a:cs typeface="Times New Roman"/>
              </a:rPr>
              <a:t> </a:t>
            </a:r>
            <a:endParaRPr lang="pt-BR" sz="2600" dirty="0"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deitar e sentar sobre cinzas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pt-BR" sz="2600" dirty="0" err="1">
                <a:solidFill>
                  <a:srgbClr val="FF0000"/>
                </a:solidFill>
                <a:ea typeface="Times New Roman"/>
                <a:cs typeface="Times New Roman"/>
              </a:rPr>
              <a:t>Is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 58.5; Jr 6.26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r>
              <a:rPr lang="pt-BR" sz="2600" dirty="0" smtClean="0">
                <a:solidFill>
                  <a:srgbClr val="444444"/>
                </a:solidFill>
                <a:ea typeface="Times New Roman"/>
                <a:cs typeface="Times New Roman"/>
              </a:rPr>
              <a:t> </a:t>
            </a:r>
            <a:endParaRPr lang="pt-BR" sz="2600" dirty="0"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e raspar a barba e o cabelo, ou fazer incisões no próprio corpo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(Jó 1.20; </a:t>
            </a:r>
            <a:r>
              <a:rPr lang="pt-BR" sz="2600" dirty="0" err="1">
                <a:solidFill>
                  <a:srgbClr val="FF0000"/>
                </a:solidFill>
                <a:ea typeface="Times New Roman"/>
                <a:cs typeface="Times New Roman"/>
              </a:rPr>
              <a:t>Is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 22.12; Jr 16.6; 41.5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endParaRPr lang="pt-BR" sz="26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Música fazia parte de alguns sepultamentos, como aparece no caso da filha do centurião 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(</a:t>
            </a:r>
            <a:r>
              <a:rPr lang="pt-BR" sz="2600" dirty="0" err="1">
                <a:solidFill>
                  <a:srgbClr val="FF0000"/>
                </a:solidFill>
                <a:ea typeface="Times New Roman"/>
                <a:cs typeface="Times New Roman"/>
              </a:rPr>
              <a:t>Mt</a:t>
            </a:r>
            <a:r>
              <a:rPr lang="pt-BR" sz="2600" dirty="0">
                <a:solidFill>
                  <a:srgbClr val="FF0000"/>
                </a:solidFill>
                <a:ea typeface="Times New Roman"/>
                <a:cs typeface="Times New Roman"/>
              </a:rPr>
              <a:t> 9.23</a:t>
            </a:r>
            <a:r>
              <a:rPr lang="pt-BR" sz="2600" dirty="0" smtClean="0">
                <a:solidFill>
                  <a:srgbClr val="FF0000"/>
                </a:solidFill>
                <a:ea typeface="Times New Roman"/>
                <a:cs typeface="Times New Roman"/>
              </a:rPr>
              <a:t>)</a:t>
            </a:r>
            <a:r>
              <a:rPr lang="pt-BR" sz="2600" dirty="0">
                <a:solidFill>
                  <a:srgbClr val="444444"/>
                </a:solidFill>
                <a:ea typeface="Times New Roman"/>
                <a:cs typeface="Times New Roman"/>
              </a:rPr>
              <a:t> </a:t>
            </a:r>
            <a:endParaRPr lang="pt-BR" sz="2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115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 c) Significado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do funeral</a:t>
            </a:r>
          </a:p>
        </p:txBody>
      </p:sp>
      <p:sp>
        <p:nvSpPr>
          <p:cNvPr id="3" name="Retângulo 2"/>
          <p:cNvSpPr/>
          <p:nvPr/>
        </p:nvSpPr>
        <p:spPr>
          <a:xfrm>
            <a:off x="-16331" y="2130878"/>
            <a:ext cx="9144000" cy="95410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800" dirty="0">
                <a:solidFill>
                  <a:srgbClr val="FF0000"/>
                </a:solidFill>
              </a:rPr>
              <a:t>Gênesis 3:19 </a:t>
            </a:r>
            <a:r>
              <a:rPr lang="pt-BR" sz="2800" dirty="0"/>
              <a:t>– Toda morte física é um sinal da morte espiritual e eterna</a:t>
            </a:r>
          </a:p>
        </p:txBody>
      </p:sp>
      <p:sp>
        <p:nvSpPr>
          <p:cNvPr id="4" name="Retângulo 3"/>
          <p:cNvSpPr/>
          <p:nvPr/>
        </p:nvSpPr>
        <p:spPr>
          <a:xfrm>
            <a:off x="640080" y="3429000"/>
            <a:ext cx="7894320" cy="15696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Deus declarou a Adão: “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No suor do seu rosto, 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comerás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o teu pão, até que tornes a terra; porque dela foste tomado, porque és pó, e em pó te tornarás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49737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 c) Significado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do funeral</a:t>
            </a:r>
          </a:p>
        </p:txBody>
      </p:sp>
      <p:sp>
        <p:nvSpPr>
          <p:cNvPr id="3" name="Retângulo 2"/>
          <p:cNvSpPr/>
          <p:nvPr/>
        </p:nvSpPr>
        <p:spPr>
          <a:xfrm>
            <a:off x="155575" y="2130878"/>
            <a:ext cx="8735332" cy="5232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800" dirty="0" err="1" smtClean="0">
                <a:solidFill>
                  <a:srgbClr val="FF0000"/>
                </a:solidFill>
              </a:rPr>
              <a:t>Ecl</a:t>
            </a:r>
            <a:r>
              <a:rPr lang="pt-BR" sz="2800" dirty="0" smtClean="0">
                <a:solidFill>
                  <a:srgbClr val="FF0000"/>
                </a:solidFill>
              </a:rPr>
              <a:t> 12.7 </a:t>
            </a:r>
            <a:r>
              <a:rPr lang="pt-BR" sz="2800" dirty="0" smtClean="0"/>
              <a:t>– Conclusão de um ciclo de vida</a:t>
            </a:r>
            <a:endParaRPr lang="pt-BR" sz="2800" dirty="0"/>
          </a:p>
        </p:txBody>
      </p:sp>
      <p:sp>
        <p:nvSpPr>
          <p:cNvPr id="4" name="Retângulo 3"/>
          <p:cNvSpPr/>
          <p:nvPr/>
        </p:nvSpPr>
        <p:spPr>
          <a:xfrm>
            <a:off x="307974" y="3423920"/>
            <a:ext cx="842893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pó volte para a terra como o era, e o espírito volte a Deus que o deu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.” 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5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Bíblia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 c) Significado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do funeral</a:t>
            </a:r>
          </a:p>
        </p:txBody>
      </p:sp>
      <p:sp>
        <p:nvSpPr>
          <p:cNvPr id="3" name="Retângulo 2"/>
          <p:cNvSpPr/>
          <p:nvPr/>
        </p:nvSpPr>
        <p:spPr>
          <a:xfrm>
            <a:off x="155575" y="2130878"/>
            <a:ext cx="8735332" cy="5232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800" dirty="0" err="1" smtClean="0">
                <a:solidFill>
                  <a:srgbClr val="FF0000"/>
                </a:solidFill>
              </a:rPr>
              <a:t>Gn</a:t>
            </a:r>
            <a:r>
              <a:rPr lang="pt-BR" sz="2800" dirty="0" smtClean="0">
                <a:solidFill>
                  <a:srgbClr val="FF0000"/>
                </a:solidFill>
              </a:rPr>
              <a:t> </a:t>
            </a:r>
            <a:r>
              <a:rPr lang="pt-BR" sz="2800" dirty="0">
                <a:solidFill>
                  <a:srgbClr val="FF0000"/>
                </a:solidFill>
              </a:rPr>
              <a:t>50.25; </a:t>
            </a:r>
            <a:r>
              <a:rPr lang="pt-BR" sz="2800" dirty="0" err="1">
                <a:solidFill>
                  <a:srgbClr val="FF0000"/>
                </a:solidFill>
              </a:rPr>
              <a:t>Ex</a:t>
            </a:r>
            <a:r>
              <a:rPr lang="pt-BR" sz="2800" dirty="0">
                <a:solidFill>
                  <a:srgbClr val="FF0000"/>
                </a:solidFill>
              </a:rPr>
              <a:t> 13.19 </a:t>
            </a:r>
            <a:r>
              <a:rPr lang="pt-BR" sz="2800" dirty="0" smtClean="0"/>
              <a:t>– </a:t>
            </a:r>
            <a:r>
              <a:rPr lang="pt-BR" sz="2800" dirty="0"/>
              <a:t>guardar a memória</a:t>
            </a:r>
          </a:p>
        </p:txBody>
      </p:sp>
      <p:sp>
        <p:nvSpPr>
          <p:cNvPr id="4" name="Retângulo 3"/>
          <p:cNvSpPr/>
          <p:nvPr/>
        </p:nvSpPr>
        <p:spPr>
          <a:xfrm>
            <a:off x="307974" y="3423920"/>
            <a:ext cx="8428931" cy="12003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Gn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50.25 - 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José fez jurar os filhos de Israel, dizendo: Certamente Deus vos visitará, e fareis transportar daqui os </a:t>
            </a:r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meus ossos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07973" y="4839058"/>
            <a:ext cx="8428931" cy="15696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13.19 - Moisés levou consigo </a:t>
            </a:r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os ossos de José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porquanto havia este solenemente ajuramentado os filhos de Israel, dizendo: Certamente Deus vos visitará; e vós haveis de levar daqui convosco os meus ossos. </a:t>
            </a:r>
          </a:p>
        </p:txBody>
      </p:sp>
    </p:spTree>
    <p:extLst>
      <p:ext uri="{BB962C8B-B14F-4D97-AF65-F5344CB8AC3E}">
        <p14:creationId xmlns:p14="http://schemas.microsoft.com/office/powerpoint/2010/main" val="350877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0" y="424986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História do Cristianismo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a) Os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cristãos dos primeiros séculos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833120" y="2132598"/>
            <a:ext cx="805778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dirty="0" smtClean="0"/>
              <a:t>Iniciaram </a:t>
            </a:r>
            <a:r>
              <a:rPr lang="pt-BR" sz="3200" dirty="0"/>
              <a:t>algo inusitado: como indivíduos, e como comunidade, eles assumiram tanto os sepultamentos de pessoas cristãs, quanto os de pessoas não cristãs, e que morriam na pobreza ou no abandono. Os que não tinham um lugar próprio para serem sepultados, se beneficiavam da prática cristã. </a:t>
            </a:r>
            <a:endParaRPr lang="pt-B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8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0" y="424986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História do Cristianismo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b) Os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funerais cristãos, dos primeiros séculos da Igreja</a:t>
            </a:r>
          </a:p>
        </p:txBody>
      </p:sp>
      <p:sp>
        <p:nvSpPr>
          <p:cNvPr id="3" name="Retângulo 2"/>
          <p:cNvSpPr/>
          <p:nvPr/>
        </p:nvSpPr>
        <p:spPr>
          <a:xfrm>
            <a:off x="833120" y="2376438"/>
            <a:ext cx="8057787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Eram </a:t>
            </a:r>
            <a:r>
              <a:rPr lang="pt-BR" sz="2800" dirty="0"/>
              <a:t>marcados pela alegria, como se a pessoa falecida, estivesse sendo conduzida de um local a outro; resultado da profunda convicção de que, assim como Cristo ressuscitou, os cristãos também ressuscitarão.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400" dirty="0" smtClean="0"/>
              <a:t>O </a:t>
            </a:r>
            <a:r>
              <a:rPr lang="pt-BR" sz="2400" dirty="0"/>
              <a:t>corpo era previamente lavado, ungido, e envolto em tecido de linho,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400" dirty="0" smtClean="0"/>
              <a:t>O </a:t>
            </a:r>
            <a:r>
              <a:rPr lang="pt-BR" sz="2400" dirty="0"/>
              <a:t>velório ocorria na própria casa da pessoa falecida, enquanto se proferiam orações.</a:t>
            </a:r>
          </a:p>
        </p:txBody>
      </p:sp>
    </p:spTree>
    <p:extLst>
      <p:ext uri="{BB962C8B-B14F-4D97-AF65-F5344CB8AC3E}">
        <p14:creationId xmlns:p14="http://schemas.microsoft.com/office/powerpoint/2010/main" val="418993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0" y="424986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História do Cristianismo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c) No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século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V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33120" y="2376438"/>
            <a:ext cx="805778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•  </a:t>
            </a:r>
            <a:r>
              <a:rPr lang="pt-BR" sz="3200" dirty="0" smtClean="0"/>
              <a:t>Havia </a:t>
            </a:r>
            <a:r>
              <a:rPr lang="pt-BR" sz="3200" dirty="0"/>
              <a:t>uma estrutura do rito funeral, dividido em três etapas: </a:t>
            </a:r>
            <a:endParaRPr lang="pt-BR" sz="3200" dirty="0" smtClean="0"/>
          </a:p>
          <a:p>
            <a:pPr lvl="0"/>
            <a:r>
              <a:rPr lang="pt-BR" sz="2800" dirty="0"/>
              <a:t> </a:t>
            </a:r>
            <a:r>
              <a:rPr lang="pt-BR" sz="2800" dirty="0" smtClean="0"/>
              <a:t>   casa</a:t>
            </a:r>
          </a:p>
          <a:p>
            <a:pPr lvl="0"/>
            <a:r>
              <a:rPr lang="pt-BR" sz="2800" dirty="0"/>
              <a:t> </a:t>
            </a:r>
            <a:r>
              <a:rPr lang="pt-BR" sz="2800" dirty="0" smtClean="0"/>
              <a:t>   igreja</a:t>
            </a:r>
          </a:p>
          <a:p>
            <a:pPr lvl="0"/>
            <a:r>
              <a:rPr lang="pt-BR" sz="2800" dirty="0"/>
              <a:t> </a:t>
            </a:r>
            <a:r>
              <a:rPr lang="pt-BR" sz="2800" dirty="0" smtClean="0"/>
              <a:t>   </a:t>
            </a:r>
            <a:r>
              <a:rPr lang="pt-BR" sz="2800" dirty="0"/>
              <a:t>cemitério. </a:t>
            </a:r>
          </a:p>
        </p:txBody>
      </p:sp>
    </p:spTree>
    <p:extLst>
      <p:ext uri="{BB962C8B-B14F-4D97-AF65-F5344CB8AC3E}">
        <p14:creationId xmlns:p14="http://schemas.microsoft.com/office/powerpoint/2010/main" val="39476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0" y="424986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A Prática de Funeral na História do Cristianismo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d) Os </a:t>
            </a: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sepultamentos da Idade </a:t>
            </a: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Média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79119" y="2130878"/>
            <a:ext cx="805778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Geralmente</a:t>
            </a:r>
            <a:r>
              <a:rPr lang="pt-BR" sz="2800" dirty="0"/>
              <a:t>, eram feitos em cemitérios localizados em torno das igrejas,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O </a:t>
            </a:r>
            <a:r>
              <a:rPr lang="pt-BR" sz="2800" dirty="0"/>
              <a:t>corpo era recebido e carregado para dentro da igreja com salmos,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Então</a:t>
            </a:r>
            <a:r>
              <a:rPr lang="pt-BR" sz="2800" dirty="0"/>
              <a:t>, celebrava-se a eucaristia, onde se concedia a absolvição à pessoa falecida; que ainda recebia incenso e aspersão, como água benta.</a:t>
            </a:r>
          </a:p>
        </p:txBody>
      </p:sp>
    </p:spTree>
    <p:extLst>
      <p:ext uri="{BB962C8B-B14F-4D97-AF65-F5344CB8AC3E}">
        <p14:creationId xmlns:p14="http://schemas.microsoft.com/office/powerpoint/2010/main" val="243413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16331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" y="-1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>
                <a:latin typeface="Arial Rounded MT Bold" panose="020F0704030504030204" pitchFamily="34" charset="0"/>
              </a:rPr>
              <a:t>Etapas Comuns nos Funerais das </a:t>
            </a:r>
            <a:endParaRPr lang="pt-BR" sz="2800" dirty="0" smtClean="0">
              <a:latin typeface="Arial Rounded MT Bold" panose="020F0704030504030204" pitchFamily="34" charset="0"/>
            </a:endParaRPr>
          </a:p>
          <a:p>
            <a:r>
              <a:rPr lang="pt-BR" sz="2800" dirty="0">
                <a:latin typeface="Arial Rounded MT Bold" panose="020F0704030504030204" pitchFamily="34" charset="0"/>
              </a:rPr>
              <a:t> </a:t>
            </a:r>
            <a:r>
              <a:rPr lang="pt-BR" sz="2800" dirty="0" smtClean="0">
                <a:latin typeface="Arial Rounded MT Bold" panose="020F0704030504030204" pitchFamily="34" charset="0"/>
              </a:rPr>
              <a:t>    Comunidades </a:t>
            </a:r>
            <a:r>
              <a:rPr lang="pt-BR" sz="2800" dirty="0">
                <a:latin typeface="Arial Rounded MT Bold" panose="020F0704030504030204" pitchFamily="34" charset="0"/>
              </a:rPr>
              <a:t>Cristãs </a:t>
            </a: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a) O Corpo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2050" name="Picture 2" descr="http://www.defato.com/_upimgs/noticias/arq5093248ef24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84" y="1834657"/>
            <a:ext cx="4249032" cy="431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62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" y="-1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>
                <a:latin typeface="Arial Rounded MT Bold" panose="020F0704030504030204" pitchFamily="34" charset="0"/>
              </a:rPr>
              <a:t>Etapas Comuns nos Funerais das </a:t>
            </a:r>
            <a:endParaRPr lang="pt-BR" sz="2800" dirty="0" smtClean="0">
              <a:latin typeface="Arial Rounded MT Bold" panose="020F0704030504030204" pitchFamily="34" charset="0"/>
            </a:endParaRPr>
          </a:p>
          <a:p>
            <a:r>
              <a:rPr lang="pt-BR" sz="2800" dirty="0">
                <a:latin typeface="Arial Rounded MT Bold" panose="020F0704030504030204" pitchFamily="34" charset="0"/>
              </a:rPr>
              <a:t> </a:t>
            </a:r>
            <a:r>
              <a:rPr lang="pt-BR" sz="2800" dirty="0" smtClean="0">
                <a:latin typeface="Arial Rounded MT Bold" panose="020F0704030504030204" pitchFamily="34" charset="0"/>
              </a:rPr>
              <a:t>    Comunidades </a:t>
            </a:r>
            <a:r>
              <a:rPr lang="pt-BR" sz="2800" dirty="0">
                <a:latin typeface="Arial Rounded MT Bold" panose="020F0704030504030204" pitchFamily="34" charset="0"/>
              </a:rPr>
              <a:t>Cristãs </a:t>
            </a: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b) Os participantes do velório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3074" name="Picture 2" descr="http://st.depositphotos.com/1636517/3255/i/950/depositphotos_32550921-Cartoon-illustration.-People-at-the-funera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1" b="15195"/>
          <a:stretch/>
        </p:blipFill>
        <p:spPr bwMode="auto">
          <a:xfrm>
            <a:off x="1938270" y="2279561"/>
            <a:ext cx="5267460" cy="328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30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" y="-1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>
                <a:latin typeface="Arial Rounded MT Bold" panose="020F0704030504030204" pitchFamily="34" charset="0"/>
              </a:rPr>
              <a:t>Etapas Comuns nos Funerais das </a:t>
            </a:r>
            <a:endParaRPr lang="pt-BR" sz="2800" dirty="0" smtClean="0">
              <a:latin typeface="Arial Rounded MT Bold" panose="020F0704030504030204" pitchFamily="34" charset="0"/>
            </a:endParaRPr>
          </a:p>
          <a:p>
            <a:r>
              <a:rPr lang="pt-BR" sz="2800" dirty="0">
                <a:latin typeface="Arial Rounded MT Bold" panose="020F0704030504030204" pitchFamily="34" charset="0"/>
              </a:rPr>
              <a:t> </a:t>
            </a:r>
            <a:r>
              <a:rPr lang="pt-BR" sz="2800" dirty="0" smtClean="0">
                <a:latin typeface="Arial Rounded MT Bold" panose="020F0704030504030204" pitchFamily="34" charset="0"/>
              </a:rPr>
              <a:t>    Comunidades </a:t>
            </a:r>
            <a:r>
              <a:rPr lang="pt-BR" sz="2800" dirty="0">
                <a:latin typeface="Arial Rounded MT Bold" panose="020F0704030504030204" pitchFamily="34" charset="0"/>
              </a:rPr>
              <a:t>Cristãs </a:t>
            </a:r>
          </a:p>
        </p:txBody>
      </p:sp>
      <p:sp>
        <p:nvSpPr>
          <p:cNvPr id="9" name="Retângulo 3"/>
          <p:cNvSpPr/>
          <p:nvPr/>
        </p:nvSpPr>
        <p:spPr>
          <a:xfrm>
            <a:off x="334735" y="1270272"/>
            <a:ext cx="8654144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solidFill>
                  <a:srgbClr val="0070C0"/>
                </a:solidFill>
                <a:ea typeface="Calibri"/>
                <a:cs typeface="Times New Roman"/>
              </a:rPr>
              <a:t>c) O ritual</a:t>
            </a:r>
            <a:endParaRPr lang="pt-BR" sz="3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4098" name="Picture 2" descr="http://i.ytimg.com/vi/SQZ9hjOlTd4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48" y="2126915"/>
            <a:ext cx="5949520" cy="334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59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>
                <a:latin typeface="Arial Rounded MT Bold" panose="020F0704030504030204" pitchFamily="34" charset="0"/>
              </a:rPr>
              <a:t>Papel Atual da Igreja </a:t>
            </a:r>
          </a:p>
        </p:txBody>
      </p:sp>
      <p:sp>
        <p:nvSpPr>
          <p:cNvPr id="11" name="Retângulo 3"/>
          <p:cNvSpPr/>
          <p:nvPr/>
        </p:nvSpPr>
        <p:spPr>
          <a:xfrm>
            <a:off x="334735" y="1270272"/>
            <a:ext cx="8654144" cy="1058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000" b="1" dirty="0">
                <a:solidFill>
                  <a:srgbClr val="0070C0"/>
                </a:solidFill>
                <a:ea typeface="Calibri"/>
                <a:cs typeface="Times New Roman"/>
              </a:rPr>
              <a:t>O Funeral é um dos atos da igreja que tem como propósitos: </a:t>
            </a:r>
          </a:p>
        </p:txBody>
      </p:sp>
      <p:sp>
        <p:nvSpPr>
          <p:cNvPr id="3" name="Retângulo 2"/>
          <p:cNvSpPr/>
          <p:nvPr/>
        </p:nvSpPr>
        <p:spPr>
          <a:xfrm>
            <a:off x="460374" y="2583511"/>
            <a:ext cx="8013065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/>
              <a:t>a) Para </a:t>
            </a:r>
            <a:r>
              <a:rPr lang="pt-BR" sz="2600" b="1" dirty="0"/>
              <a:t>consolar os enlutados</a:t>
            </a:r>
          </a:p>
          <a:p>
            <a:endParaRPr lang="pt-BR" sz="2600" b="1" dirty="0"/>
          </a:p>
          <a:p>
            <a:r>
              <a:rPr lang="pt-BR" sz="2600" b="1" dirty="0"/>
              <a:t>b) Para anunciar o Evangelho aos incrédulos</a:t>
            </a:r>
          </a:p>
          <a:p>
            <a:endParaRPr lang="pt-BR" sz="2600" b="1" dirty="0"/>
          </a:p>
          <a:p>
            <a:r>
              <a:rPr lang="pt-BR" sz="2600" b="1" dirty="0"/>
              <a:t>c) Para servir a comunidade</a:t>
            </a:r>
          </a:p>
          <a:p>
            <a:endParaRPr lang="pt-BR" sz="2600" b="1" dirty="0"/>
          </a:p>
          <a:p>
            <a:r>
              <a:rPr lang="pt-BR" sz="2600" b="1" dirty="0"/>
              <a:t>d) Para orientar o funeral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0223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>
                <a:latin typeface="Arial Rounded MT Bold" panose="020F0704030504030204" pitchFamily="34" charset="0"/>
              </a:rPr>
              <a:t>A prática eclesiológica</a:t>
            </a:r>
          </a:p>
        </p:txBody>
      </p:sp>
      <p:sp>
        <p:nvSpPr>
          <p:cNvPr id="3" name="Retângulo 2"/>
          <p:cNvSpPr/>
          <p:nvPr/>
        </p:nvSpPr>
        <p:spPr>
          <a:xfrm>
            <a:off x="307975" y="1343991"/>
            <a:ext cx="842893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pt-BR" sz="2600" b="1" dirty="0" smtClean="0">
                <a:solidFill>
                  <a:srgbClr val="C00000"/>
                </a:solidFill>
              </a:rPr>
              <a:t>A igreja (pessoas) coloca-se à disposição  para qualquer auxílio, assim que comunicada do falecimento</a:t>
            </a:r>
          </a:p>
          <a:p>
            <a:pPr marL="514350" indent="-514350">
              <a:buFont typeface="+mj-lt"/>
              <a:buAutoNum type="alphaLcParenR"/>
            </a:pPr>
            <a:endParaRPr lang="pt-BR" sz="2600" b="1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pt-BR" sz="2600" b="1" dirty="0" smtClean="0">
                <a:solidFill>
                  <a:srgbClr val="C00000"/>
                </a:solidFill>
              </a:rPr>
              <a:t>A igreja participará de um ritual que se trata </a:t>
            </a:r>
            <a:r>
              <a:rPr lang="pt-BR" sz="2600" b="1" dirty="0">
                <a:solidFill>
                  <a:srgbClr val="C00000"/>
                </a:solidFill>
              </a:rPr>
              <a:t>de um momento de homenagem à memória da pessoa </a:t>
            </a:r>
            <a:r>
              <a:rPr lang="pt-BR" sz="2600" b="1" dirty="0" smtClean="0">
                <a:solidFill>
                  <a:srgbClr val="C00000"/>
                </a:solidFill>
              </a:rPr>
              <a:t>falecida, e uma oportunidade de pregação do Evangelho </a:t>
            </a:r>
            <a:endParaRPr lang="pt-BR" sz="26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lphaLcParenR"/>
            </a:pPr>
            <a:endParaRPr lang="pt-BR" sz="26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pt-BR" sz="2600" b="1" dirty="0" smtClean="0">
                <a:solidFill>
                  <a:srgbClr val="C00000"/>
                </a:solidFill>
              </a:rPr>
              <a:t>Quando essa cerimônia for praticada </a:t>
            </a:r>
            <a:r>
              <a:rPr lang="pt-BR" sz="2600" b="1" dirty="0">
                <a:solidFill>
                  <a:srgbClr val="C00000"/>
                </a:solidFill>
              </a:rPr>
              <a:t>no prédio da igreja, ela é responsável pela orientação da cerimônia</a:t>
            </a:r>
          </a:p>
          <a:p>
            <a:pPr marL="514350" indent="-514350">
              <a:buFont typeface="+mj-lt"/>
              <a:buAutoNum type="alphaLcParenR"/>
            </a:pPr>
            <a:endParaRPr lang="pt-BR" sz="26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pt-BR" sz="2600" b="1" dirty="0" smtClean="0">
                <a:solidFill>
                  <a:srgbClr val="C00000"/>
                </a:solidFill>
              </a:rPr>
              <a:t>Quando a cerimônia for praticada </a:t>
            </a:r>
            <a:r>
              <a:rPr lang="pt-BR" sz="2600" b="1" dirty="0">
                <a:solidFill>
                  <a:srgbClr val="C00000"/>
                </a:solidFill>
              </a:rPr>
              <a:t>fora da igreja, ela fica à disposição para servir no que for necessário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874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4735" y="975592"/>
            <a:ext cx="880926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/>
              <a:t>1 – </a:t>
            </a:r>
            <a:r>
              <a:rPr lang="pt-BR" sz="2900" dirty="0" smtClean="0"/>
              <a:t>Cremos que a  igreja é a comunidade da aliança, e participa ativamente na vida de uma pessoa desde seu nascimento até sua morte. </a:t>
            </a:r>
          </a:p>
          <a:p>
            <a:endParaRPr lang="pt-BR" sz="2900" dirty="0"/>
          </a:p>
          <a:p>
            <a:r>
              <a:rPr lang="pt-BR" sz="2900" dirty="0" smtClean="0"/>
              <a:t>2 </a:t>
            </a:r>
            <a:r>
              <a:rPr lang="pt-BR" sz="2900" dirty="0"/>
              <a:t>– </a:t>
            </a:r>
            <a:r>
              <a:rPr lang="pt-BR" sz="2900" dirty="0" smtClean="0"/>
              <a:t>Cremos que a morte física de um salvo é um momento de luto pela partida, mas alegria pela promessa de ressurreição.</a:t>
            </a:r>
          </a:p>
          <a:p>
            <a:endParaRPr lang="pt-BR" sz="2900" dirty="0"/>
          </a:p>
          <a:p>
            <a:r>
              <a:rPr lang="pt-BR" sz="2900" dirty="0" smtClean="0"/>
              <a:t>3 – Cremos que o </a:t>
            </a:r>
            <a:r>
              <a:rPr lang="pt-BR" sz="2900" dirty="0"/>
              <a:t>f</a:t>
            </a:r>
            <a:r>
              <a:rPr lang="pt-BR" sz="2900" dirty="0" smtClean="0"/>
              <a:t>uneral </a:t>
            </a:r>
            <a:r>
              <a:rPr lang="pt-BR" sz="2900" dirty="0"/>
              <a:t>é </a:t>
            </a:r>
            <a:r>
              <a:rPr lang="pt-BR" sz="2900" dirty="0" smtClean="0"/>
              <a:t>um dos</a:t>
            </a:r>
          </a:p>
          <a:p>
            <a:r>
              <a:rPr lang="pt-BR" sz="2900" dirty="0" smtClean="0"/>
              <a:t>atos </a:t>
            </a:r>
            <a:r>
              <a:rPr lang="pt-BR" sz="2900" dirty="0"/>
              <a:t>da </a:t>
            </a:r>
            <a:r>
              <a:rPr lang="pt-BR" sz="2900" dirty="0" smtClean="0"/>
              <a:t>igreja.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248050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2566</TotalTime>
  <Words>1123</Words>
  <Application>Microsoft Office PowerPoint</Application>
  <PresentationFormat>Apresentação na tela (4:3)</PresentationFormat>
  <Paragraphs>105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203</cp:revision>
  <dcterms:created xsi:type="dcterms:W3CDTF">2015-03-06T10:45:28Z</dcterms:created>
  <dcterms:modified xsi:type="dcterms:W3CDTF">2015-10-11T11:44:15Z</dcterms:modified>
</cp:coreProperties>
</file>